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4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C02490-D588-FC85-D284-CC2A05AA52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4909B9E-45E2-388E-B0C5-8CC5AE623F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2AD3F9-E848-9990-A73F-524E45A6B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52F73-7873-4DCB-9FC9-0BAE4D6F286F}" type="datetimeFigureOut">
              <a:rPr lang="ko-KR" altLang="en-US" smtClean="0"/>
              <a:t>2024-01-25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587DEC-5EFB-2E13-9BB5-32D40201A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1A413B-D3D4-CE69-818C-210CC12A7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D558-406C-43E5-98D2-595755CB19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490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B642E9-4288-C6BF-7589-DC8975677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153D4D1-1A32-4FDF-3A7F-EA203FCEBC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2215BB-C0BE-ECF8-A5F4-8FFE2C9FD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52F73-7873-4DCB-9FC9-0BAE4D6F286F}" type="datetimeFigureOut">
              <a:rPr lang="ko-KR" altLang="en-US" smtClean="0"/>
              <a:t>2024-01-25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355A4F-B78E-B5C3-392E-579060C70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676736-8A5D-88E1-0ACA-D05918016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D558-406C-43E5-98D2-595755CB19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6685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3CF2775-10C2-9288-3380-6B3CE473AF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5D5E3A0-8BB0-16AC-D454-A09B57961D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1882ED-41BD-D3BF-0EBC-8C2EE5CBD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52F73-7873-4DCB-9FC9-0BAE4D6F286F}" type="datetimeFigureOut">
              <a:rPr lang="ko-KR" altLang="en-US" smtClean="0"/>
              <a:t>2024-01-25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1E71DF-F0BB-5A0E-3862-FE9B5350E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164EBB-A669-7788-B16B-6A8F5CE3E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D558-406C-43E5-98D2-595755CB19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469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E4F425-7B11-647D-8BD1-7911FF22E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ABCEAF-A211-9BBA-7DE7-438061D9A9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205067-3576-40E8-098B-1B9D8BB78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52F73-7873-4DCB-9FC9-0BAE4D6F286F}" type="datetimeFigureOut">
              <a:rPr lang="ko-KR" altLang="en-US" smtClean="0"/>
              <a:t>2024-01-25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E606B6-05C4-7129-2207-CE1A208C9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03DF53-A29C-1B99-C043-4FACF8422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D558-406C-43E5-98D2-595755CB19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7993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527CDC-25D8-F543-8A15-511C04D31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03BE7B-EF7D-6CF0-3EEF-F9B71696C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E6F57A-4CF7-3E10-A6E3-64C1CCC0F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52F73-7873-4DCB-9FC9-0BAE4D6F286F}" type="datetimeFigureOut">
              <a:rPr lang="ko-KR" altLang="en-US" smtClean="0"/>
              <a:t>2024-01-25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BEBA4D-DD18-76B8-ED2C-EF3396F31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C300B6-6F4C-EBB9-8ED2-BAFE440EB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D558-406C-43E5-98D2-595755CB19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098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339A88-37CC-C033-19BB-704091B4B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AAF036-D436-B406-88F2-495AFC8380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AFE6C6-E76C-5EFE-1495-56DA159690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D62A73-EBDF-9E04-4675-475411FF9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52F73-7873-4DCB-9FC9-0BAE4D6F286F}" type="datetimeFigureOut">
              <a:rPr lang="ko-KR" altLang="en-US" smtClean="0"/>
              <a:t>2024-01-25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9BEF10B-1F1B-0BFC-EC42-2B6EEA6ED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80F196-E597-C85B-4261-BC05C7402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D558-406C-43E5-98D2-595755CB19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9706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C5E529-9545-4D54-3FDB-E9A7F2C37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F73A77D-6D54-1652-3ABC-2A6FB9F39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8B5C39E-0B43-313B-3253-D4C42A367F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18E3C8D-C380-BE66-8F4C-B32902EC77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93C12E5-A980-8EFE-F24D-12A6ED342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6923AB4-897C-4E0D-33EB-4284D3E21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52F73-7873-4DCB-9FC9-0BAE4D6F286F}" type="datetimeFigureOut">
              <a:rPr lang="ko-KR" altLang="en-US" smtClean="0"/>
              <a:t>2024-01-25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14B5F63-81EF-3407-51D2-FBCF3F144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D983854-B5C2-3A05-B69A-2A8043CB3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D558-406C-43E5-98D2-595755CB19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48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A6C39A-2999-62B2-4B1D-DF1624B2C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262BC8D-DC27-339D-E24F-EAE0A5F25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52F73-7873-4DCB-9FC9-0BAE4D6F286F}" type="datetimeFigureOut">
              <a:rPr lang="ko-KR" altLang="en-US" smtClean="0"/>
              <a:t>2024-01-25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78626FF-6114-120D-4988-69CC005DC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189F7EF-367B-90C9-85CA-F1C524393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D558-406C-43E5-98D2-595755CB19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1866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8B33E9A-6881-1836-BB4B-CC0FD2C8F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52F73-7873-4DCB-9FC9-0BAE4D6F286F}" type="datetimeFigureOut">
              <a:rPr lang="ko-KR" altLang="en-US" smtClean="0"/>
              <a:t>2024-01-25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35C4205-21F8-AE9A-8B8C-FC7FDB80F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58ED4F-1B42-60A7-7854-81CBDA860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D558-406C-43E5-98D2-595755CB19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6289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9F05A9-2539-ABFF-D9F5-DDC3535DF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380EC1-1836-CA21-12C0-28B91D6BC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6C655D-A7BE-FA8F-C18A-4973C3A0A8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2EA0E9-C76E-F613-1450-68135D94E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52F73-7873-4DCB-9FC9-0BAE4D6F286F}" type="datetimeFigureOut">
              <a:rPr lang="ko-KR" altLang="en-US" smtClean="0"/>
              <a:t>2024-01-25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B30B816-7011-2930-81BD-8B4302B0F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DD8691-F2B4-A14A-EA21-827353F5D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D558-406C-43E5-98D2-595755CB19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8629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35E114-2F08-4897-D260-4E17F5579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B19F9E7-6FE8-D3A3-1194-43B22C5F61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59B0B02-57B9-049F-A04D-5F1394992C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A4B7DC6-79C9-9B09-25D8-952C53307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52F73-7873-4DCB-9FC9-0BAE4D6F286F}" type="datetimeFigureOut">
              <a:rPr lang="ko-KR" altLang="en-US" smtClean="0"/>
              <a:t>2024-01-25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B4C3AE-5D70-06D1-0A71-2687F3C47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E8C1113-0207-A670-69C1-B0B8F4C2B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D558-406C-43E5-98D2-595755CB19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607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EAB5C2C-0099-1C47-3A34-325014C86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14B15C-A8F8-B975-13FD-BF797019DE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475960-7BB8-893D-AA46-E2562DCFBB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E52F73-7873-4DCB-9FC9-0BAE4D6F286F}" type="datetimeFigureOut">
              <a:rPr lang="ko-KR" altLang="en-US" smtClean="0"/>
              <a:t>2024-01-25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D1EAE4-4F99-D4CB-A4E7-0A0E266A74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40F909-0C45-253D-FBC9-F38461047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B0D558-406C-43E5-98D2-595755CB19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3208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E10186-F32F-1D78-7469-5EA48EB4A6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Robust Generalizations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C3437B-FDBD-C62E-E026-D506F02792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이관희</a:t>
            </a:r>
            <a:endParaRPr lang="en-US" altLang="ko-KR" dirty="0"/>
          </a:p>
          <a:p>
            <a:r>
              <a:rPr lang="ko-KR" altLang="en-US" dirty="0"/>
              <a:t>졸업프로젝트 </a:t>
            </a:r>
            <a:r>
              <a:rPr lang="en-US" altLang="ko-KR" dirty="0"/>
              <a:t>1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02904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75CF398-7D96-07AD-DFEB-B7F915269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b="1" dirty="0" err="1"/>
              <a:t>MMc</a:t>
            </a:r>
            <a:r>
              <a:rPr lang="en-US" altLang="ko-KR" sz="2000" b="1" dirty="0"/>
              <a:t> loss?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en-US" altLang="ko-KR" sz="2000" b="1" dirty="0"/>
              <a:t>Move features closely to preset center, clustering features into tighter clusters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en-US" altLang="ko-KR" sz="2000" b="1" dirty="0"/>
              <a:t>Moving loss to 0 = higher sample density..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E4C17DCA-49CE-5576-3D6C-3F515B730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Rethinking </a:t>
            </a:r>
            <a:r>
              <a:rPr lang="en-US" altLang="ko-KR" sz="3200" dirty="0" err="1"/>
              <a:t>Softmax</a:t>
            </a:r>
            <a:r>
              <a:rPr lang="en-US" altLang="ko-KR" sz="3200" dirty="0"/>
              <a:t> Cross-Entropy Loss for Adversarial Robustness</a:t>
            </a:r>
            <a:br>
              <a:rPr lang="en-US" altLang="ko-KR" sz="3200" dirty="0"/>
            </a:br>
            <a:r>
              <a:rPr lang="en-US" altLang="ko-KR" sz="1500" dirty="0"/>
              <a:t>Pang et al., ICLR 20’</a:t>
            </a:r>
            <a:endParaRPr lang="ko-KR" altLang="en-US" sz="15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6E95173-FFFC-B6A8-1A3A-19DCB36B8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287" y="3011102"/>
            <a:ext cx="3096057" cy="64779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6731894-0737-2494-AE97-9E7094D59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8138" y="3535653"/>
            <a:ext cx="6953039" cy="29572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8AEB44-6CC8-162B-8A20-BC20DEC13BA6}"/>
              </a:ext>
            </a:extLst>
          </p:cNvPr>
          <p:cNvSpPr txBox="1"/>
          <p:nvPr/>
        </p:nvSpPr>
        <p:spPr>
          <a:xfrm>
            <a:off x="217047" y="3948431"/>
            <a:ext cx="4341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Results on white-box attack (PGD), CIFAR-10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9133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75CF398-7D96-07AD-DFEB-B7F915269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b="1" dirty="0"/>
              <a:t>Robust models generalize well on OOD.</a:t>
            </a:r>
          </a:p>
          <a:p>
            <a:pPr marL="0" indent="0">
              <a:buNone/>
            </a:pPr>
            <a:r>
              <a:rPr lang="en-US" altLang="ko-KR" sz="2000" b="1" dirty="0"/>
              <a:t>Why?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en-US" altLang="ko-KR" sz="2000" b="1" dirty="0"/>
              <a:t>Robust models gained from AT = perturbation training =&gt; distribution shift =&gt; distributional robustness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en-US" altLang="ko-KR" sz="2000" b="1" dirty="0"/>
              <a:t>Analysis on convergence rate of multi-step SGD based AT and finds excess risk of OOD data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E4C17DCA-49CE-5576-3D6C-3F515B730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Improved OOD Generalization via Adversarial Training and Pretraining</a:t>
            </a:r>
            <a:br>
              <a:rPr lang="en-US" altLang="ko-KR" sz="3200" dirty="0"/>
            </a:br>
            <a:r>
              <a:rPr lang="en-US" altLang="ko-KR" sz="1500" dirty="0"/>
              <a:t>Yi et al., ICML 21’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2149683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내용 개체 틀 5">
                <a:extLst>
                  <a:ext uri="{FF2B5EF4-FFF2-40B4-BE49-F238E27FC236}">
                    <a16:creationId xmlns:a16="http://schemas.microsoft.com/office/drawing/2014/main" id="{975CF398-7D96-07AD-DFEB-B7F915269A7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altLang="ko-KR" sz="2000" b="1" dirty="0"/>
                  <a:t>Stochastic Gradient Noise (SGD) helps generalization</a:t>
                </a:r>
              </a:p>
              <a:p>
                <a:pPr>
                  <a:buFont typeface="Wingdings" panose="05000000000000000000" pitchFamily="2" charset="2"/>
                  <a:buChar char="è"/>
                </a:pPr>
                <a:r>
                  <a:rPr lang="en-US" altLang="ko-KR" sz="2000" b="1" dirty="0"/>
                  <a:t>By finding flatter minima, and faster saddle point escape</a:t>
                </a:r>
              </a:p>
              <a:p>
                <a:pPr>
                  <a:buFont typeface="Wingdings" panose="05000000000000000000" pitchFamily="2" charset="2"/>
                  <a:buChar char="è"/>
                </a:pPr>
                <a:r>
                  <a:rPr lang="en-US" altLang="ko-KR" sz="2000" b="1" dirty="0"/>
                  <a:t>SGN magnitude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20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2000" b="1" i="1" smtClean="0">
                            <a:latin typeface="Cambria Math" panose="02040503050406030204" pitchFamily="18" charset="0"/>
                          </a:rPr>
                          <m:t>𝜼</m:t>
                        </m:r>
                      </m:num>
                      <m:den>
                        <m:r>
                          <a:rPr lang="en-US" altLang="ko-KR" sz="2000" b="1" i="1" smtClean="0">
                            <a:latin typeface="Cambria Math" panose="02040503050406030204" pitchFamily="18" charset="0"/>
                          </a:rPr>
                          <m:t>𝑩</m:t>
                        </m:r>
                      </m:den>
                    </m:f>
                  </m:oMath>
                </a14:m>
                <a:r>
                  <a:rPr lang="en-US" altLang="ko-KR" sz="2000" b="1" dirty="0"/>
                  <a:t> , but changing learning rate / batch size makes training harder.</a:t>
                </a:r>
              </a:p>
              <a:p>
                <a:pPr>
                  <a:buFont typeface="Wingdings" panose="05000000000000000000" pitchFamily="2" charset="2"/>
                  <a:buChar char="è"/>
                </a:pPr>
                <a:r>
                  <a:rPr lang="en-US" altLang="ko-KR" sz="2000" b="1" dirty="0"/>
                  <a:t>Artificial noise (adding gaussian) doesn’t work well</a:t>
                </a:r>
              </a:p>
              <a:p>
                <a:pPr>
                  <a:buFont typeface="Wingdings" panose="05000000000000000000" pitchFamily="2" charset="2"/>
                  <a:buChar char="è"/>
                </a:pPr>
                <a:endParaRPr lang="en-US" altLang="ko-KR" sz="2000" b="1" dirty="0"/>
              </a:p>
              <a:p>
                <a:pPr marL="0" indent="0">
                  <a:buNone/>
                </a:pPr>
                <a:r>
                  <a:rPr lang="en-US" altLang="ko-KR" sz="2000" b="1" dirty="0"/>
                  <a:t>Using Positive-Negative Momentum to better generalize..</a:t>
                </a:r>
              </a:p>
              <a:p>
                <a:pPr marL="0" indent="0">
                  <a:buNone/>
                </a:pPr>
                <a:endParaRPr lang="en-US" altLang="ko-KR" sz="2000" b="1" dirty="0"/>
              </a:p>
              <a:p>
                <a:pPr marL="0" indent="0">
                  <a:buNone/>
                </a:pPr>
                <a:endParaRPr lang="en-US" altLang="ko-KR" sz="2000" b="1" dirty="0"/>
              </a:p>
            </p:txBody>
          </p:sp>
        </mc:Choice>
        <mc:Fallback>
          <p:sp>
            <p:nvSpPr>
              <p:cNvPr id="6" name="내용 개체 틀 5">
                <a:extLst>
                  <a:ext uri="{FF2B5EF4-FFF2-40B4-BE49-F238E27FC236}">
                    <a16:creationId xmlns:a16="http://schemas.microsoft.com/office/drawing/2014/main" id="{975CF398-7D96-07AD-DFEB-B7F915269A7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38" t="-140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제목 1">
            <a:extLst>
              <a:ext uri="{FF2B5EF4-FFF2-40B4-BE49-F238E27FC236}">
                <a16:creationId xmlns:a16="http://schemas.microsoft.com/office/drawing/2014/main" id="{E4C17DCA-49CE-5576-3D6C-3F515B730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Positive-Negative Momentum : Manipulating Stochastic Gradient Noise to Improve Generalization, </a:t>
            </a:r>
            <a:br>
              <a:rPr lang="en-US" altLang="ko-KR" sz="3200" dirty="0"/>
            </a:br>
            <a:r>
              <a:rPr lang="en-US" altLang="ko-KR" sz="1500" dirty="0"/>
              <a:t>Xie et al., ICML 21’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25009079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75CF398-7D96-07AD-DFEB-B7F915269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b="1" dirty="0"/>
              <a:t>1 -&gt; using label smoothing to help better generalization</a:t>
            </a:r>
          </a:p>
          <a:p>
            <a:pPr marL="0" indent="0">
              <a:buNone/>
            </a:pPr>
            <a:r>
              <a:rPr lang="en-US" altLang="ko-KR" sz="2000" b="1" dirty="0"/>
              <a:t>2 -&gt; </a:t>
            </a:r>
            <a:r>
              <a:rPr lang="en-US" altLang="ko-KR" sz="2000" b="1" dirty="0" err="1"/>
              <a:t>softmax</a:t>
            </a:r>
            <a:r>
              <a:rPr lang="en-US" altLang="ko-KR" sz="2000" b="1" dirty="0"/>
              <a:t> does not consider feature space</a:t>
            </a:r>
          </a:p>
          <a:p>
            <a:pPr marL="0" indent="0">
              <a:buNone/>
            </a:pPr>
            <a:r>
              <a:rPr lang="en-US" altLang="ko-KR" sz="2000" b="1" dirty="0"/>
              <a:t>3 -&gt; AT = distributional robustness</a:t>
            </a:r>
          </a:p>
          <a:p>
            <a:pPr marL="0" indent="0">
              <a:buNone/>
            </a:pPr>
            <a:r>
              <a:rPr lang="en-US" altLang="ko-KR" sz="2000" b="1" dirty="0"/>
              <a:t>4 -&gt; SGN helps generalization</a:t>
            </a:r>
          </a:p>
          <a:p>
            <a:pPr marL="0" indent="0">
              <a:buNone/>
            </a:pPr>
            <a:endParaRPr lang="en-US" altLang="ko-KR" sz="2000" b="1" dirty="0"/>
          </a:p>
          <a:p>
            <a:pPr marL="0" indent="0">
              <a:buNone/>
            </a:pPr>
            <a:r>
              <a:rPr lang="en-US" altLang="ko-KR" sz="2000" b="1" dirty="0"/>
              <a:t>Some Experiments using LS on AT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en-US" altLang="ko-KR" sz="2000" b="1" dirty="0"/>
              <a:t>Overfitting occurs..</a:t>
            </a:r>
          </a:p>
          <a:p>
            <a:pPr>
              <a:buFont typeface="Wingdings" panose="05000000000000000000" pitchFamily="2" charset="2"/>
              <a:buChar char="è"/>
            </a:pPr>
            <a:endParaRPr lang="en-US" altLang="ko-KR" sz="2000" b="1" dirty="0"/>
          </a:p>
          <a:p>
            <a:pPr marL="0" indent="0">
              <a:buNone/>
            </a:pPr>
            <a:r>
              <a:rPr lang="en-US" altLang="ko-KR" sz="2000" b="1"/>
              <a:t>Ideas? </a:t>
            </a:r>
            <a:endParaRPr lang="en-US" altLang="ko-KR" sz="2000" b="1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E4C17DCA-49CE-5576-3D6C-3F515B730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Open Questions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3812468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BBAA66-9C42-66A0-1231-DF14DAB56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CEFF2D-E578-79AE-D527-D6E4256A1A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altLang="ko-KR" sz="2000" dirty="0"/>
              <a:t>Adversarial Robustness via Adaptive Label Smoothing, ICLR 22’</a:t>
            </a:r>
          </a:p>
          <a:p>
            <a:pPr marL="457200" indent="-457200">
              <a:buAutoNum type="arabicPeriod"/>
            </a:pPr>
            <a:r>
              <a:rPr lang="en-US" altLang="ko-KR" sz="2000" dirty="0"/>
              <a:t>Rethinking </a:t>
            </a:r>
            <a:r>
              <a:rPr lang="en-US" altLang="ko-KR" sz="2000" dirty="0" err="1"/>
              <a:t>Softmax</a:t>
            </a:r>
            <a:r>
              <a:rPr lang="en-US" altLang="ko-KR" sz="2000" dirty="0"/>
              <a:t> Cross-Entropy Loss for Adversarial Robustness, ICLR 20’</a:t>
            </a:r>
          </a:p>
          <a:p>
            <a:pPr marL="457200" indent="-457200">
              <a:buAutoNum type="arabicPeriod"/>
            </a:pPr>
            <a:r>
              <a:rPr lang="en-US" altLang="ko-KR" sz="2000" dirty="0"/>
              <a:t>Improved OOD Generalization via Adversarial Training and Pretraining, ICML 21’</a:t>
            </a:r>
          </a:p>
          <a:p>
            <a:pPr marL="457200" indent="-457200">
              <a:buAutoNum type="arabicPeriod"/>
            </a:pPr>
            <a:r>
              <a:rPr lang="en-US" altLang="ko-KR" sz="2000" dirty="0"/>
              <a:t>Positive-Negative Momentum : Manipulating Stochastic Gradient Noise to Improve Generalization, ICML 21’</a:t>
            </a:r>
          </a:p>
          <a:p>
            <a:pPr marL="457200" indent="-457200">
              <a:buAutoNum type="arabicPeriod"/>
            </a:pPr>
            <a:r>
              <a:rPr lang="en-US" altLang="ko-KR" sz="2000" dirty="0"/>
              <a:t>Wrap-up, Open Questions.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13786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E115EF-5700-2BC3-DB47-AA4BFC5FE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000" dirty="0"/>
              <a:t>Adversarial Robustness via Adaptive Label Smoothing</a:t>
            </a:r>
            <a:br>
              <a:rPr lang="en-US" altLang="ko-KR" sz="3000" dirty="0"/>
            </a:br>
            <a:r>
              <a:rPr lang="en-US" altLang="ko-KR" sz="1500" dirty="0" err="1"/>
              <a:t>goibert</a:t>
            </a:r>
            <a:r>
              <a:rPr lang="en-US" altLang="ko-KR" sz="1500" dirty="0"/>
              <a:t> et al., ICLR 22’</a:t>
            </a:r>
            <a:endParaRPr lang="ko-KR" altLang="en-US" sz="15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D07D9600-1035-0F22-BF72-67B4FB1DBF7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altLang="ko-KR" sz="2000" b="1" dirty="0"/>
                  <a:t>Abstract</a:t>
                </a:r>
              </a:p>
              <a:p>
                <a:pPr marL="0" indent="0">
                  <a:buNone/>
                </a:pPr>
                <a:r>
                  <a:rPr lang="en-US" altLang="ko-KR" sz="2000" dirty="0"/>
                  <a:t>Label smoothing -&gt; improves robustness</a:t>
                </a:r>
              </a:p>
              <a:p>
                <a:pPr marL="0" indent="0">
                  <a:buNone/>
                </a:pPr>
                <a:endParaRPr lang="en-US" altLang="ko-KR" sz="2000" dirty="0"/>
              </a:p>
              <a:p>
                <a:pPr marL="0" indent="0">
                  <a:buNone/>
                </a:pPr>
                <a:r>
                  <a:rPr lang="en-US" altLang="ko-KR" sz="2000" dirty="0"/>
                  <a:t>Label smoothing (</a:t>
                </a:r>
                <a:r>
                  <a:rPr lang="en-US" altLang="ko-KR" sz="2000" dirty="0" err="1"/>
                  <a:t>Szegedy</a:t>
                </a:r>
                <a:r>
                  <a:rPr lang="en-US" altLang="ko-KR" sz="2000" dirty="0"/>
                  <a:t> et al., 2016)</a:t>
                </a:r>
              </a:p>
              <a:p>
                <a:pPr marL="0" indent="0">
                  <a:buNone/>
                </a:pPr>
                <a:r>
                  <a:rPr lang="en-US" altLang="ko-KR" sz="2000" dirty="0"/>
                  <a:t>=&gt;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𝐿𝑆</m:t>
                        </m:r>
                      </m:sup>
                    </m:sSubSup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</m:d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num>
                      <m:den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den>
                    </m:f>
                  </m:oMath>
                </a14:m>
                <a:endParaRPr lang="en-US" altLang="ko-KR" sz="2000" dirty="0"/>
              </a:p>
              <a:p>
                <a:pPr>
                  <a:buFont typeface="Wingdings" panose="05000000000000000000" pitchFamily="2" charset="2"/>
                  <a:buChar char="è"/>
                </a:pPr>
                <a:r>
                  <a:rPr lang="en-US" altLang="ko-KR" sz="2000" dirty="0"/>
                  <a:t>Improves </a:t>
                </a:r>
                <a:r>
                  <a:rPr lang="en-US" altLang="ko-KR" sz="2000" b="1" dirty="0"/>
                  <a:t>generalization</a:t>
                </a:r>
              </a:p>
              <a:p>
                <a:pPr>
                  <a:buFont typeface="Wingdings" panose="05000000000000000000" pitchFamily="2" charset="2"/>
                  <a:buChar char="è"/>
                </a:pPr>
                <a:endParaRPr lang="en-US" altLang="ko-KR" sz="2000" b="1" dirty="0"/>
              </a:p>
              <a:p>
                <a:pPr marL="0" indent="0">
                  <a:buNone/>
                </a:pPr>
                <a:r>
                  <a:rPr lang="en-US" altLang="ko-KR" sz="2000" b="1" dirty="0"/>
                  <a:t>Apply label smoothing in AT?</a:t>
                </a:r>
                <a:endParaRPr lang="ko-KR" altLang="en-US" sz="2000" b="1" dirty="0"/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D07D9600-1035-0F22-BF72-67B4FB1DBF7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38" t="-140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>
            <a:extLst>
              <a:ext uri="{FF2B5EF4-FFF2-40B4-BE49-F238E27FC236}">
                <a16:creationId xmlns:a16="http://schemas.microsoft.com/office/drawing/2014/main" id="{5FA01620-5BF3-6654-E96C-178F1C3478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6015" y="1825625"/>
            <a:ext cx="4677324" cy="4059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946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E115EF-5700-2BC3-DB47-AA4BFC5FE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000" dirty="0"/>
              <a:t>Adversarial Robustness via Adaptive Label Smoothing</a:t>
            </a:r>
            <a:br>
              <a:rPr lang="en-US" altLang="ko-KR" sz="3000" dirty="0"/>
            </a:br>
            <a:r>
              <a:rPr lang="en-US" altLang="ko-KR" sz="1500" dirty="0" err="1"/>
              <a:t>goibert</a:t>
            </a:r>
            <a:r>
              <a:rPr lang="en-US" altLang="ko-KR" sz="1500" dirty="0"/>
              <a:t> et al., ICLR 22’</a:t>
            </a:r>
            <a:endParaRPr lang="ko-KR" altLang="en-US" sz="15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7D9600-1035-0F22-BF72-67B4FB1DBF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dirty="0"/>
              <a:t>Intro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en-US" altLang="ko-KR" sz="2000" dirty="0"/>
              <a:t>Prior works : using LS in AT naively doesn’t work well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en-US" altLang="ko-KR" sz="2000" dirty="0"/>
              <a:t>LS can smooth local gradients of adversarial perturbation</a:t>
            </a:r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Solution : input-adaptive Label Smoothing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en-US" altLang="ko-KR" sz="2000" dirty="0"/>
              <a:t>Calculates the distance of input from decision boundary, and apply label smoothing w.r.t the distance</a:t>
            </a:r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Effect:</a:t>
            </a:r>
          </a:p>
          <a:p>
            <a:pPr marL="0" indent="0">
              <a:buNone/>
            </a:pPr>
            <a:r>
              <a:rPr lang="en-US" altLang="ko-KR" sz="2000" dirty="0"/>
              <a:t>-&gt;tighter cluster bounds for each class, more robustness</a:t>
            </a:r>
          </a:p>
          <a:p>
            <a:pPr marL="0" indent="0">
              <a:buNone/>
            </a:pP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925925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E115EF-5700-2BC3-DB47-AA4BFC5FE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000" dirty="0"/>
              <a:t>Adversarial Robustness via Adaptive Label Smoothing</a:t>
            </a:r>
            <a:br>
              <a:rPr lang="en-US" altLang="ko-KR" sz="3000" dirty="0"/>
            </a:br>
            <a:r>
              <a:rPr lang="en-US" altLang="ko-KR" sz="1500" dirty="0" err="1"/>
              <a:t>goibert</a:t>
            </a:r>
            <a:r>
              <a:rPr lang="en-US" altLang="ko-KR" sz="1500" dirty="0"/>
              <a:t> et al., ICLR 22’</a:t>
            </a:r>
            <a:endParaRPr lang="ko-KR" altLang="en-US" sz="15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D07D9600-1035-0F22-BF72-67B4FB1DBF7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altLang="ko-KR" sz="2000" dirty="0"/>
                  <a:t>Objective Function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limLow>
                        <m:limLow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latin typeface="Cambria Math" panose="02040503050406030204" pitchFamily="18" charset="0"/>
                            </a:rPr>
                            <m:t>min</m:t>
                          </m:r>
                        </m:e>
                        <m:lim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lim>
                      </m:limLow>
                      <m:sSub>
                        <m:sSub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d>
                            <m:dPr>
                              <m:ctrlP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sub>
                      </m:sSub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ctrlP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en-US" altLang="ko-KR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2000" b="0" i="1" smtClean="0">
                                      <a:latin typeface="Cambria Math" panose="02040503050406030204" pitchFamily="18" charset="0"/>
                                    </a:rPr>
                                    <m:t>𝛿</m:t>
                                  </m:r>
                                </m:e>
                                <m:sup>
                                  <m:r>
                                    <a:rPr lang="en-US" altLang="ko-KR" sz="2000" b="0" i="1" smtClean="0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p>
                            </m:e>
                          </m:d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̃"/>
                              <m:ctrlP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d>
                            <m:dPr>
                              <m:ctrlP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ko-KR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2000" b="0" i="1" smtClean="0">
                                      <a:latin typeface="Cambria Math" panose="02040503050406030204" pitchFamily="18" charset="0"/>
                                    </a:rPr>
                                    <m:t>𝛿</m:t>
                                  </m:r>
                                </m:e>
                                <m:sup>
                                  <m:r>
                                    <a:rPr lang="en-US" altLang="ko-KR" sz="2000" b="0" i="1" smtClean="0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p>
                            </m:e>
                          </m:d>
                        </m:e>
                      </m:d>
                    </m:oMath>
                  </m:oMathPara>
                </a14:m>
                <a:endParaRPr lang="en-US" altLang="ko-KR" sz="2000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  <m:sup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latin typeface="Cambria Math" panose="02040503050406030204" pitchFamily="18" charset="0"/>
                            </a:rPr>
                            <m:t>arg</m:t>
                          </m:r>
                        </m:fName>
                        <m:e>
                          <m:func>
                            <m:funcPr>
                              <m:ctrlP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altLang="ko-KR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ko-KR" sz="2000" b="0" i="0" smtClean="0">
                                      <a:latin typeface="Cambria Math" panose="02040503050406030204" pitchFamily="18" charset="0"/>
                                    </a:rPr>
                                    <m:t>max</m:t>
                                  </m:r>
                                </m:e>
                                <m:lim>
                                  <m:sSub>
                                    <m:sSubPr>
                                      <m:ctrlPr>
                                        <a:rPr lang="en-US" altLang="ko-KR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d>
                                        <m:dPr>
                                          <m:begChr m:val="|"/>
                                          <m:endChr m:val="|"/>
                                          <m:ctrlPr>
                                            <a:rPr lang="en-US" altLang="ko-KR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d>
                                            <m:dPr>
                                              <m:begChr m:val="|"/>
                                              <m:endChr m:val="|"/>
                                              <m:ctrlPr>
                                                <a:rPr lang="en-US" altLang="ko-KR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altLang="ko-KR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𝛿</m:t>
                                              </m:r>
                                            </m:e>
                                          </m:d>
                                        </m:e>
                                      </m:d>
                                    </m:e>
                                    <m:sub>
                                      <m:r>
                                        <a:rPr lang="en-US" altLang="ko-KR" sz="20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b>
                                  </m:sSub>
                                  <m:r>
                                    <a:rPr lang="en-US" altLang="ko-KR" sz="2000" b="0" i="1" smtClean="0">
                                      <a:latin typeface="Cambria Math" panose="02040503050406030204" pitchFamily="18" charset="0"/>
                                    </a:rPr>
                                    <m:t>≤</m:t>
                                  </m:r>
                                  <m:r>
                                    <a:rPr lang="en-US" altLang="ko-KR" sz="2000" b="0" i="1" smtClean="0">
                                      <a:latin typeface="Cambria Math" panose="02040503050406030204" pitchFamily="18" charset="0"/>
                                    </a:rPr>
                                    <m:t>𝜖</m:t>
                                  </m:r>
                                </m:lim>
                              </m:limLow>
                            </m:fName>
                            <m:e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altLang="ko-KR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2000" b="0" i="1" smtClean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altLang="ko-KR" sz="2000" b="0" i="1" smtClean="0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sub>
                              </m:sSub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func>
                        </m:e>
                      </m:func>
                    </m:oMath>
                  </m:oMathPara>
                </a14:m>
                <a:endParaRPr lang="en-US" altLang="ko-KR" sz="2000" dirty="0"/>
              </a:p>
              <a:p>
                <a:pPr marL="0" indent="0">
                  <a:buNone/>
                </a:pPr>
                <a:r>
                  <a:rPr lang="en-US" altLang="ko-KR" sz="2000" dirty="0"/>
                  <a:t>=&gt; Applies smooth label </a:t>
                </a:r>
                <a:r>
                  <a:rPr lang="en-US" altLang="ko-KR" sz="2000" dirty="0" err="1"/>
                  <a:t>w.r.t.</a:t>
                </a:r>
                <a:r>
                  <a:rPr lang="en-US" altLang="ko-KR" sz="2000" dirty="0"/>
                  <a:t> perturbation strength, and miss-classification</a:t>
                </a:r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D07D9600-1035-0F22-BF72-67B4FB1DBF7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38" t="-140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AutoShape 2" descr="Untitled">
            <a:extLst>
              <a:ext uri="{FF2B5EF4-FFF2-40B4-BE49-F238E27FC236}">
                <a16:creationId xmlns:a16="http://schemas.microsoft.com/office/drawing/2014/main" id="{5DE73D0F-7DB6-1E5B-28EA-03BFE7AC010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5DEE727-EE79-274B-966F-ABD971D43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648363"/>
            <a:ext cx="4755684" cy="277293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408A058-4C50-D771-6EB5-D44CD60D05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0291" y="3581400"/>
            <a:ext cx="4253345" cy="292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693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75CF398-7D96-07AD-DFEB-B7F915269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Results</a:t>
            </a:r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E4C17DCA-49CE-5576-3D6C-3F515B730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000" dirty="0"/>
              <a:t>Adversarial Robustness via Adaptive Label Smoothing</a:t>
            </a:r>
            <a:br>
              <a:rPr lang="en-US" altLang="ko-KR" sz="3000" dirty="0"/>
            </a:br>
            <a:r>
              <a:rPr lang="en-US" altLang="ko-KR" sz="1500" dirty="0" err="1"/>
              <a:t>goibert</a:t>
            </a:r>
            <a:r>
              <a:rPr lang="en-US" altLang="ko-KR" sz="1500" dirty="0"/>
              <a:t> et al., ICLR 22’</a:t>
            </a:r>
            <a:endParaRPr lang="ko-KR" altLang="en-US" sz="15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BC52090-B8BB-7E67-DFFC-8AAF95BD6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96454"/>
            <a:ext cx="8229600" cy="25514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0C392D7-6FD9-3C66-9FDE-02BDB8211464}"/>
              </a:ext>
            </a:extLst>
          </p:cNvPr>
          <p:cNvSpPr txBox="1"/>
          <p:nvPr/>
        </p:nvSpPr>
        <p:spPr>
          <a:xfrm>
            <a:off x="838200" y="5255491"/>
            <a:ext cx="10263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** label smoothing ~= multi-class classification with different labels (1,-1…)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1073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75CF398-7D96-07AD-DFEB-B7F915269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500" dirty="0"/>
              <a:t>Abstract</a:t>
            </a:r>
          </a:p>
          <a:p>
            <a:pPr marL="0" indent="0">
              <a:buNone/>
            </a:pPr>
            <a:endParaRPr lang="en-US" altLang="ko-KR" sz="2500" dirty="0"/>
          </a:p>
          <a:p>
            <a:pPr marL="0" indent="0">
              <a:buNone/>
            </a:pPr>
            <a:r>
              <a:rPr lang="en-US" altLang="ko-KR" sz="2000" dirty="0" err="1"/>
              <a:t>Adversarially</a:t>
            </a:r>
            <a:r>
              <a:rPr lang="en-US" altLang="ko-KR" sz="2000" dirty="0"/>
              <a:t> robust generalization =&gt; requires larger sample complexity (more data)</a:t>
            </a:r>
          </a:p>
          <a:p>
            <a:pPr marL="0" indent="0">
              <a:buNone/>
            </a:pPr>
            <a:r>
              <a:rPr lang="en-US" altLang="ko-KR" sz="2000" dirty="0" err="1"/>
              <a:t>e.g</a:t>
            </a:r>
            <a:r>
              <a:rPr lang="en-US" altLang="ko-KR" sz="2000" dirty="0"/>
              <a:t>) unlabeled data, generative models..</a:t>
            </a:r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* SCE Loss =&gt; features are scatters sparsely in feature space, reducing robustness of model.</a:t>
            </a:r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* Rather, design novel loss to make samples </a:t>
            </a:r>
            <a:r>
              <a:rPr lang="en-US" altLang="ko-KR" sz="2000" b="1" dirty="0"/>
              <a:t>gather</a:t>
            </a:r>
            <a:r>
              <a:rPr lang="en-US" altLang="ko-KR" sz="2000" dirty="0"/>
              <a:t> </a:t>
            </a:r>
            <a:r>
              <a:rPr lang="en-US" altLang="ko-KR" sz="2000" b="1" dirty="0"/>
              <a:t>up in feature space</a:t>
            </a:r>
          </a:p>
          <a:p>
            <a:pPr marL="0" indent="0">
              <a:buNone/>
            </a:pPr>
            <a:r>
              <a:rPr lang="en-US" altLang="ko-KR" sz="2000" b="1" dirty="0"/>
              <a:t>=&gt; MMC Loss</a:t>
            </a:r>
          </a:p>
          <a:p>
            <a:pPr marL="0" indent="0">
              <a:buNone/>
            </a:pPr>
            <a:endParaRPr lang="en-US" altLang="ko-KR" sz="2000" b="1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E4C17DCA-49CE-5576-3D6C-3F515B730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Rethinking </a:t>
            </a:r>
            <a:r>
              <a:rPr lang="en-US" altLang="ko-KR" sz="3200" dirty="0" err="1"/>
              <a:t>Softmax</a:t>
            </a:r>
            <a:r>
              <a:rPr lang="en-US" altLang="ko-KR" sz="3200" dirty="0"/>
              <a:t> Cross-Entropy Loss for Adversarial Robustness</a:t>
            </a:r>
            <a:br>
              <a:rPr lang="en-US" altLang="ko-KR" sz="3200" dirty="0"/>
            </a:br>
            <a:r>
              <a:rPr lang="en-US" altLang="ko-KR" sz="1500" dirty="0"/>
              <a:t>Pang et al., ICLR 20’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1041315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4341AC5-2D72-0E3E-2E69-0932A62B6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1208574"/>
            <a:ext cx="6096001" cy="3134825"/>
          </a:xfrm>
          <a:prstGeom prst="rect">
            <a:avLst/>
          </a:prstGeom>
        </p:spPr>
      </p:pic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75CF398-7D96-07AD-DFEB-B7F915269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b="1" dirty="0"/>
              <a:t>Intro</a:t>
            </a: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SCE – </a:t>
            </a:r>
            <a:r>
              <a:rPr lang="en-US" altLang="ko-KR" sz="2000" dirty="0" err="1"/>
              <a:t>Softmax</a:t>
            </a:r>
            <a:r>
              <a:rPr lang="en-US" altLang="ko-KR" sz="2000" dirty="0"/>
              <a:t> Cross-Entropy : SOTA, but likely to be fooled by adv samples</a:t>
            </a:r>
          </a:p>
          <a:p>
            <a:pPr marL="0" indent="0">
              <a:buNone/>
            </a:pPr>
            <a:r>
              <a:rPr lang="en-US" altLang="ko-KR" sz="2000" dirty="0"/>
              <a:t>Why? =&gt; SCE scatters features in feature space</a:t>
            </a:r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Existing Solution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en-US" altLang="ko-KR" sz="2000" dirty="0"/>
              <a:t>Use AT to gain more robustness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en-US" altLang="ko-KR" sz="2000" dirty="0"/>
              <a:t>AT has tradeoff (clean acc) , computational burden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en-US" altLang="ko-KR" sz="2000" dirty="0" err="1"/>
              <a:t>contrastive,triplet,center</a:t>
            </a:r>
            <a:r>
              <a:rPr lang="en-US" altLang="ko-KR" sz="2000" dirty="0"/>
              <a:t> loss -&gt; to make feature distribution closer to each other, but has limitations.</a:t>
            </a:r>
          </a:p>
          <a:p>
            <a:pPr marL="0" indent="0">
              <a:buNone/>
            </a:pPr>
            <a:r>
              <a:rPr lang="en-US" altLang="ko-KR" sz="2000" dirty="0"/>
              <a:t>In this paper =&gt; MMC Loss, and formally prove that SCE has sparsely scattered features due to </a:t>
            </a:r>
            <a:r>
              <a:rPr lang="en-US" altLang="ko-KR" sz="2000" dirty="0" err="1"/>
              <a:t>softmax</a:t>
            </a:r>
            <a:r>
              <a:rPr lang="en-US" altLang="ko-KR" sz="2000" dirty="0"/>
              <a:t> function</a:t>
            </a:r>
          </a:p>
          <a:p>
            <a:pPr marL="0" indent="0">
              <a:buNone/>
            </a:pPr>
            <a:endParaRPr lang="en-US" altLang="ko-KR" sz="2000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E4C17DCA-49CE-5576-3D6C-3F515B730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Rethinking </a:t>
            </a:r>
            <a:r>
              <a:rPr lang="en-US" altLang="ko-KR" sz="3200" dirty="0" err="1"/>
              <a:t>Softmax</a:t>
            </a:r>
            <a:r>
              <a:rPr lang="en-US" altLang="ko-KR" sz="3200" dirty="0"/>
              <a:t> Cross-Entropy Loss for Adversarial Robustness</a:t>
            </a:r>
            <a:br>
              <a:rPr lang="en-US" altLang="ko-KR" sz="3200" dirty="0"/>
            </a:br>
            <a:r>
              <a:rPr lang="en-US" altLang="ko-KR" sz="1500" dirty="0"/>
              <a:t>Pang et al., ICLR 20’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2758927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내용 개체 틀 5">
                <a:extLst>
                  <a:ext uri="{FF2B5EF4-FFF2-40B4-BE49-F238E27FC236}">
                    <a16:creationId xmlns:a16="http://schemas.microsoft.com/office/drawing/2014/main" id="{975CF398-7D96-07AD-DFEB-B7F915269A7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0000" lnSpcReduction="20000"/>
              </a:bodyPr>
              <a:lstStyle/>
              <a:p>
                <a:pPr marL="0" indent="0">
                  <a:buNone/>
                </a:pPr>
                <a:r>
                  <a:rPr lang="en-US" altLang="ko-KR" sz="2000" dirty="0"/>
                  <a:t>Why and How does SCE scatter features in feature space?</a:t>
                </a:r>
              </a:p>
              <a:p>
                <a:pPr marL="0" indent="0">
                  <a:buNone/>
                </a:pPr>
                <a:r>
                  <a:rPr lang="en-US" altLang="ko-KR" sz="2000" dirty="0"/>
                  <a:t>Sample Density (from physics)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𝑆𝐷</m:t>
                      </m:r>
                      <m:d>
                        <m:d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num>
                        <m:den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𝑉𝑜𝑙</m:t>
                          </m:r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altLang="ko-KR" sz="2000" dirty="0"/>
              </a:p>
              <a:p>
                <a:pPr marL="0" indent="0">
                  <a:buNone/>
                </a:pPr>
                <a:r>
                  <a:rPr lang="en-US" altLang="ko-KR" sz="2000" dirty="0"/>
                  <a:t>N = # training points near B, z = sample neighborhood, vol : input volume</a:t>
                </a:r>
              </a:p>
              <a:p>
                <a:pPr marL="0" indent="0">
                  <a:buNone/>
                </a:pPr>
                <a:endParaRPr lang="en-US" altLang="ko-KR" sz="2000" dirty="0"/>
              </a:p>
              <a:p>
                <a:pPr marL="0" indent="0">
                  <a:buNone/>
                </a:pPr>
                <a:r>
                  <a:rPr lang="en-US" altLang="ko-KR" sz="2000" dirty="0"/>
                  <a:t>SCE Loss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𝑆𝐶𝐸</m:t>
                          </m:r>
                        </m:sub>
                      </m:sSub>
                      <m:d>
                        <m:d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  <m:d>
                            <m:dPr>
                              <m:ctrlP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=−</m:t>
                      </m:r>
                      <m:sSubSup>
                        <m:sSubSup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  <m:sub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  <m:sup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r>
                        <m:rPr>
                          <m:sty m:val="p"/>
                        </m:rPr>
                        <a:rPr lang="en-US" altLang="ko-KR" sz="2000" b="0" i="0" smtClean="0">
                          <a:latin typeface="Cambria Math" panose="02040503050406030204" pitchFamily="18" charset="0"/>
                        </a:rPr>
                        <m:t>log</m:t>
                      </m:r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⁡[</m:t>
                      </m:r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𝑠𝑜𝑓𝑡𝑚𝑎𝑥</m:t>
                      </m:r>
                      <m:d>
                        <m:d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altLang="ko-KR" sz="2000" dirty="0"/>
              </a:p>
              <a:p>
                <a:pPr marL="0" indent="0">
                  <a:buNone/>
                </a:pPr>
                <a:endParaRPr lang="en-US" altLang="ko-KR" sz="2000" dirty="0"/>
              </a:p>
              <a:p>
                <a:pPr marL="0" indent="0">
                  <a:buNone/>
                </a:pPr>
                <a:r>
                  <a:rPr lang="en-US" altLang="ko-KR" sz="2000" dirty="0"/>
                  <a:t>Contour of SCE Loss?, let L = C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f>
                                <m:fPr>
                                  <m:ctrlPr>
                                    <a:rPr lang="en-US" altLang="ko-KR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nary>
                                    <m:naryPr>
                                      <m:chr m:val="∑"/>
                                      <m:subHide m:val="on"/>
                                      <m:supHide m:val="on"/>
                                      <m:ctrlPr>
                                        <a:rPr lang="en-US" altLang="ko-KR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/>
                                    <m:sup/>
                                    <m:e>
                                      <m:r>
                                        <a:rPr lang="en-US" altLang="ko-KR" sz="20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  <m:r>
                                        <a:rPr lang="en-US" altLang="ko-KR" sz="2000" b="0" i="1" smtClean="0">
                                          <a:latin typeface="Cambria Math" panose="02040503050406030204" pitchFamily="18" charset="0"/>
                                        </a:rPr>
                                        <m:t>≠</m:t>
                                      </m:r>
                                      <m:r>
                                        <a:rPr lang="en-US" altLang="ko-KR" sz="20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  <m:func>
                                        <m:funcPr>
                                          <m:ctrlPr>
                                            <a:rPr lang="en-US" altLang="ko-KR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ko-KR" sz="2000" b="0" i="0" smtClean="0">
                                              <a:latin typeface="Cambria Math" panose="02040503050406030204" pitchFamily="18" charset="0"/>
                                            </a:rPr>
                                            <m:t>exp</m:t>
                                          </m:r>
                                        </m:fName>
                                        <m:e>
                                          <m:d>
                                            <m:dPr>
                                              <m:ctrlPr>
                                                <a:rPr lang="en-US" altLang="ko-KR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en-US" altLang="ko-KR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en-US" altLang="ko-KR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h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altLang="ko-KR" sz="2000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𝑙</m:t>
                                                  </m:r>
                                                </m:sub>
                                              </m:sSub>
                                            </m:e>
                                          </m:d>
                                        </m:e>
                                      </m:func>
                                    </m:e>
                                  </m:nary>
                                </m:num>
                                <m:den>
                                  <m:func>
                                    <m:funcPr>
                                      <m:ctrlPr>
                                        <a:rPr lang="en-US" altLang="ko-KR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altLang="ko-KR" sz="2000" b="0" i="0" smtClean="0">
                                          <a:latin typeface="Cambria Math" panose="02040503050406030204" pitchFamily="18" charset="0"/>
                                        </a:rPr>
                                        <m:t>exp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en-US" altLang="ko-KR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ko-KR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ko-KR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h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ko-KR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func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⇒</m:t>
                      </m:r>
                      <m:sSub>
                        <m:sSub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hr m:val="∑"/>
                                  <m:subHide m:val="on"/>
                                  <m:supHide m:val="on"/>
                                  <m:ctrlPr>
                                    <a:rPr lang="en-US" altLang="ko-KR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/>
                                <m:sup/>
                                <m:e>
                                  <m:r>
                                    <a:rPr lang="en-US" altLang="ko-KR" sz="2000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  <m:r>
                                    <a:rPr lang="en-US" altLang="ko-KR" sz="2000" b="0" i="1" smtClean="0">
                                      <a:latin typeface="Cambria Math" panose="02040503050406030204" pitchFamily="18" charset="0"/>
                                    </a:rPr>
                                    <m:t>≠</m:t>
                                  </m:r>
                                  <m:r>
                                    <a:rPr lang="en-US" altLang="ko-KR" sz="20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  <m:func>
                                    <m:funcPr>
                                      <m:ctrlPr>
                                        <a:rPr lang="en-US" altLang="ko-KR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altLang="ko-KR" sz="2000" b="0" i="0" smtClean="0">
                                          <a:latin typeface="Cambria Math" panose="02040503050406030204" pitchFamily="18" charset="0"/>
                                        </a:rPr>
                                        <m:t>exp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en-US" altLang="ko-KR" sz="20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ko-KR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ko-KR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h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ko-KR" sz="20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𝑙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func>
                                </m:e>
                              </m:nary>
                            </m:e>
                          </m:d>
                        </m:e>
                      </m:func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func>
                        <m:func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2000" b="0" i="1" smtClean="0"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n-US" altLang="ko-KR" sz="2000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sub>
                              </m:sSub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altLang="ko-KR" sz="2000" b="0" dirty="0"/>
              </a:p>
              <a:p>
                <a:pPr marL="0" indent="0">
                  <a:buNone/>
                </a:pPr>
                <a:r>
                  <a:rPr lang="en-US" altLang="ko-KR" sz="2000" dirty="0"/>
                  <a:t>Approximately,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acc>
                            <m:accPr>
                              <m:chr m:val="̃"/>
                              <m:ctrlP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sub>
                      </m:sSub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m:rPr>
                          <m:sty m:val="p"/>
                        </m:rPr>
                        <a:rPr lang="en-US" altLang="ko-KR" sz="2000" b="0" i="0" smtClean="0">
                          <a:latin typeface="Cambria Math" panose="02040503050406030204" pitchFamily="18" charset="0"/>
                        </a:rPr>
                        <m:t>log</m:t>
                      </m:r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⁡(</m:t>
                      </m:r>
                      <m:sSub>
                        <m:sSub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sub>
                      </m:sSub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en-US" altLang="ko-KR" sz="2000" dirty="0"/>
              </a:p>
              <a:p>
                <a:pPr marL="0" indent="0">
                  <a:buNone/>
                </a:pPr>
                <a:r>
                  <a:rPr lang="en-US" altLang="ko-KR" sz="2000" dirty="0"/>
                  <a:t>=&gt; (n-1) hypersphere.</a:t>
                </a:r>
              </a:p>
              <a:p>
                <a:pPr marL="0" indent="0">
                  <a:buNone/>
                </a:pPr>
                <a:r>
                  <a:rPr lang="en-US" altLang="ko-KR" sz="2000" dirty="0"/>
                  <a:t>=&gt; formally, g-SCE can converge to 0 but scatters samples in the hypersphere.</a:t>
                </a:r>
              </a:p>
              <a:p>
                <a:pPr marL="0" indent="0">
                  <a:buNone/>
                </a:pPr>
                <a:r>
                  <a:rPr lang="en-US" altLang="ko-KR" sz="2000" dirty="0"/>
                  <a:t>=&gt; due to </a:t>
                </a:r>
                <a:r>
                  <a:rPr lang="en-US" altLang="ko-KR" sz="2000" dirty="0" err="1"/>
                  <a:t>softmax</a:t>
                </a:r>
                <a:r>
                  <a:rPr lang="en-US" altLang="ko-KR" sz="2000" dirty="0"/>
                  <a:t> function, </a:t>
                </a:r>
                <a:r>
                  <a:rPr lang="en-US" altLang="ko-KR" sz="2000" b="1" dirty="0"/>
                  <a:t>moving loss to 0 only considers relative relation of logits, not features.</a:t>
                </a:r>
              </a:p>
            </p:txBody>
          </p:sp>
        </mc:Choice>
        <mc:Fallback>
          <p:sp>
            <p:nvSpPr>
              <p:cNvPr id="6" name="내용 개체 틀 5">
                <a:extLst>
                  <a:ext uri="{FF2B5EF4-FFF2-40B4-BE49-F238E27FC236}">
                    <a16:creationId xmlns:a16="http://schemas.microsoft.com/office/drawing/2014/main" id="{975CF398-7D96-07AD-DFEB-B7F915269A7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74" t="-1681" b="-98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제목 1">
            <a:extLst>
              <a:ext uri="{FF2B5EF4-FFF2-40B4-BE49-F238E27FC236}">
                <a16:creationId xmlns:a16="http://schemas.microsoft.com/office/drawing/2014/main" id="{E4C17DCA-49CE-5576-3D6C-3F515B730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Rethinking </a:t>
            </a:r>
            <a:r>
              <a:rPr lang="en-US" altLang="ko-KR" sz="3200" dirty="0" err="1"/>
              <a:t>Softmax</a:t>
            </a:r>
            <a:r>
              <a:rPr lang="en-US" altLang="ko-KR" sz="3200" dirty="0"/>
              <a:t> Cross-Entropy Loss for Adversarial Robustness</a:t>
            </a:r>
            <a:br>
              <a:rPr lang="en-US" altLang="ko-KR" sz="3200" dirty="0"/>
            </a:br>
            <a:r>
              <a:rPr lang="en-US" altLang="ko-KR" sz="1500" dirty="0"/>
              <a:t>Pang et al., ICLR 20’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2398073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761</Words>
  <Application>Microsoft Office PowerPoint</Application>
  <PresentationFormat>와이드스크린</PresentationFormat>
  <Paragraphs>99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맑은 고딕</vt:lpstr>
      <vt:lpstr>Arial</vt:lpstr>
      <vt:lpstr>Cambria Math</vt:lpstr>
      <vt:lpstr>Wingdings</vt:lpstr>
      <vt:lpstr>Office 테마</vt:lpstr>
      <vt:lpstr>Robust Generalizations</vt:lpstr>
      <vt:lpstr>Contents</vt:lpstr>
      <vt:lpstr>Adversarial Robustness via Adaptive Label Smoothing goibert et al., ICLR 22’</vt:lpstr>
      <vt:lpstr>Adversarial Robustness via Adaptive Label Smoothing goibert et al., ICLR 22’</vt:lpstr>
      <vt:lpstr>Adversarial Robustness via Adaptive Label Smoothing goibert et al., ICLR 22’</vt:lpstr>
      <vt:lpstr>Adversarial Robustness via Adaptive Label Smoothing goibert et al., ICLR 22’</vt:lpstr>
      <vt:lpstr>Rethinking Softmax Cross-Entropy Loss for Adversarial Robustness Pang et al., ICLR 20’</vt:lpstr>
      <vt:lpstr>Rethinking Softmax Cross-Entropy Loss for Adversarial Robustness Pang et al., ICLR 20’</vt:lpstr>
      <vt:lpstr>Rethinking Softmax Cross-Entropy Loss for Adversarial Robustness Pang et al., ICLR 20’</vt:lpstr>
      <vt:lpstr>Rethinking Softmax Cross-Entropy Loss for Adversarial Robustness Pang et al., ICLR 20’</vt:lpstr>
      <vt:lpstr>Improved OOD Generalization via Adversarial Training and Pretraining Yi et al., ICML 21’</vt:lpstr>
      <vt:lpstr>Positive-Negative Momentum : Manipulating Stochastic Gradient Noise to Improve Generalization,  Xie et al., ICML 21’</vt:lpstr>
      <vt:lpstr>Open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Robust Generalizations</dc:title>
  <dc:creator>이관희</dc:creator>
  <cp:lastModifiedBy>이관희</cp:lastModifiedBy>
  <cp:revision>1</cp:revision>
  <dcterms:created xsi:type="dcterms:W3CDTF">2024-01-25T02:16:42Z</dcterms:created>
  <dcterms:modified xsi:type="dcterms:W3CDTF">2024-01-25T02:55:10Z</dcterms:modified>
</cp:coreProperties>
</file>

<file path=docProps/thumbnail.jpeg>
</file>